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8"/>
  </p:notesMasterIdLst>
  <p:sldIdLst>
    <p:sldId id="256" r:id="rId2"/>
    <p:sldId id="262" r:id="rId3"/>
    <p:sldId id="257" r:id="rId4"/>
    <p:sldId id="263" r:id="rId5"/>
    <p:sldId id="258" r:id="rId6"/>
    <p:sldId id="270" r:id="rId7"/>
    <p:sldId id="261" r:id="rId8"/>
    <p:sldId id="267" r:id="rId9"/>
    <p:sldId id="266" r:id="rId10"/>
    <p:sldId id="268" r:id="rId11"/>
    <p:sldId id="272" r:id="rId12"/>
    <p:sldId id="259" r:id="rId13"/>
    <p:sldId id="269" r:id="rId14"/>
    <p:sldId id="264" r:id="rId15"/>
    <p:sldId id="265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6D9F"/>
    <a:srgbClr val="3076A4"/>
    <a:srgbClr val="2F94CE"/>
    <a:srgbClr val="DFF5FC"/>
    <a:srgbClr val="B0E5F7"/>
    <a:srgbClr val="7BD2F0"/>
    <a:srgbClr val="64CAED"/>
    <a:srgbClr val="EAF0F6"/>
    <a:srgbClr val="D3DF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DZ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9AD73-13A3-4F3E-8B64-AE6C22BAA03B}" type="datetimeFigureOut">
              <a:rPr lang="fr-DZ" smtClean="0"/>
              <a:t>19/12/2023</a:t>
            </a:fld>
            <a:endParaRPr lang="fr-DZ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DZ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DZ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DZ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223720-9E89-4295-A0A4-4A42D81C0F4B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839896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A8AF7-1E75-4553-B6F2-6B84C663DE84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141998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82828-79CD-444C-AE25-4580BDDCB352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458909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352D7-68A3-459E-8802-100B33C1A455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01485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4E627-B9D2-41FB-B358-F4BFCABFEBD5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15660621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84D24-28B7-48A8-8FD9-926032A7A694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65582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9A0D5-5C8D-44FC-BAE8-E508301C5E37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18087423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77488-E4E2-41AB-892E-2C091BE1A5F9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5776431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95EE5-019C-49D7-BA30-0BE369C787DC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05413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1336D-6F9A-43E3-BE56-112D243F76B0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191306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056F5-B59D-4371-8F76-1429E75EB035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77904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04E8-1A5C-4149-9A87-E3D69EB6AA52}" type="datetime1">
              <a:rPr lang="fr-DZ" smtClean="0"/>
              <a:t>20/12/2023</a:t>
            </a:fld>
            <a:endParaRPr lang="fr-D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3099650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6144-E463-4003-9D32-7F57EE17B661}" type="datetime1">
              <a:rPr lang="fr-DZ" smtClean="0"/>
              <a:t>20/12/2023</a:t>
            </a:fld>
            <a:endParaRPr lang="fr-D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565975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A0E6C-3D04-4AA5-B3EB-8CFCB3D189AB}" type="datetime1">
              <a:rPr lang="fr-DZ" smtClean="0"/>
              <a:t>20/12/2023</a:t>
            </a:fld>
            <a:endParaRPr lang="fr-D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051574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F5FB-8656-42FE-90A8-E72B79C384E7}" type="datetime1">
              <a:rPr lang="fr-DZ" smtClean="0"/>
              <a:t>20/12/2023</a:t>
            </a:fld>
            <a:endParaRPr lang="fr-D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3482389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A30FE-B1FC-404F-844C-10EB040F1F38}" type="datetime1">
              <a:rPr lang="fr-DZ" smtClean="0"/>
              <a:t>20/12/2023</a:t>
            </a:fld>
            <a:endParaRPr lang="fr-D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707986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D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B177-1333-415F-BA62-B334DB5F064D}" type="datetime1">
              <a:rPr lang="fr-DZ" smtClean="0"/>
              <a:t>20/12/2023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151820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090EF-14B3-4ECF-A4CA-0ED27EA6F52E}" type="datetime1">
              <a:rPr lang="fr-DZ" smtClean="0"/>
              <a:t>20/12/2023</a:t>
            </a:fld>
            <a:endParaRPr lang="fr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01EEB81-1F4B-4314-8EDF-A612E61ADFF5}" type="slidenum">
              <a:rPr lang="fr-DZ" smtClean="0"/>
              <a:t>‹N°›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4204145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AC9D46-E96A-5E2B-0FFB-B3B638791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11765" y="829757"/>
            <a:ext cx="10487850" cy="964582"/>
          </a:xfrm>
        </p:spPr>
        <p:txBody>
          <a:bodyPr>
            <a:normAutofit/>
          </a:bodyPr>
          <a:lstStyle/>
          <a:p>
            <a:r>
              <a:rPr lang="fr-FR" sz="4500" dirty="0">
                <a:solidFill>
                  <a:srgbClr val="3076A4"/>
                </a:solidFill>
              </a:rPr>
              <a:t>Pilote barre franche pour voiliers</a:t>
            </a:r>
            <a:endParaRPr lang="fr-DZ" sz="4500" dirty="0">
              <a:solidFill>
                <a:srgbClr val="3076A4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0C02FC9-DCF4-C666-577E-51F250854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4810" y="1801573"/>
            <a:ext cx="6985274" cy="369332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Présentation bureau d’étude VHDL</a:t>
            </a:r>
            <a:endParaRPr lang="fr-DZ" dirty="0">
              <a:solidFill>
                <a:schemeClr val="tx1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84ADE20-C2B0-4426-00DF-E94877E0783A}"/>
              </a:ext>
            </a:extLst>
          </p:cNvPr>
          <p:cNvSpPr txBox="1"/>
          <p:nvPr/>
        </p:nvSpPr>
        <p:spPr>
          <a:xfrm>
            <a:off x="811763" y="5439295"/>
            <a:ext cx="2799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Anis BENNACER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 err="1"/>
              <a:t>Souleimane</a:t>
            </a:r>
            <a:r>
              <a:rPr lang="fr-FR" sz="2000" dirty="0"/>
              <a:t> EROUSSI </a:t>
            </a:r>
            <a:endParaRPr lang="fr-DZ" sz="20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3C2FB13-FE1D-EC6C-0506-D8E964417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506" y="157781"/>
            <a:ext cx="2637247" cy="96458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1232D09B-6614-988B-7584-C110AA2E76DC}"/>
              </a:ext>
            </a:extLst>
          </p:cNvPr>
          <p:cNvSpPr txBox="1"/>
          <p:nvPr/>
        </p:nvSpPr>
        <p:spPr>
          <a:xfrm>
            <a:off x="2211355" y="542606"/>
            <a:ext cx="65220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Master 2 - Système et microsystèmes embarquées </a:t>
            </a:r>
            <a:endParaRPr lang="fr-DZ" sz="20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852C676-C81E-2B93-F6A1-6C212EF53A13}"/>
              </a:ext>
            </a:extLst>
          </p:cNvPr>
          <p:cNvSpPr txBox="1"/>
          <p:nvPr/>
        </p:nvSpPr>
        <p:spPr>
          <a:xfrm>
            <a:off x="5469778" y="6315394"/>
            <a:ext cx="139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2023/2024</a:t>
            </a:r>
            <a:endParaRPr lang="fr-DZ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021AA3C-6A2D-7948-DBE5-7C21DA7D5D56}"/>
              </a:ext>
            </a:extLst>
          </p:cNvPr>
          <p:cNvSpPr txBox="1"/>
          <p:nvPr/>
        </p:nvSpPr>
        <p:spPr>
          <a:xfrm>
            <a:off x="5927634" y="5439295"/>
            <a:ext cx="3004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Encadré par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Mr. Damian Sal Y Rosas</a:t>
            </a:r>
            <a:endParaRPr lang="fr-DZ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F3854AB-C003-D6FA-9906-61866704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1</a:t>
            </a:fld>
            <a:endParaRPr lang="fr-DZ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6B1D2026-EF01-E719-5916-8601501E4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418" y="2427298"/>
            <a:ext cx="4052059" cy="271983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729C457-F492-C878-BBE6-DDE33BCEF7FA}"/>
              </a:ext>
            </a:extLst>
          </p:cNvPr>
          <p:cNvSpPr/>
          <p:nvPr/>
        </p:nvSpPr>
        <p:spPr>
          <a:xfrm>
            <a:off x="3219061" y="2283844"/>
            <a:ext cx="4329404" cy="2987238"/>
          </a:xfrm>
          <a:prstGeom prst="rect">
            <a:avLst/>
          </a:prstGeom>
          <a:noFill/>
          <a:ln>
            <a:solidFill>
              <a:srgbClr val="286D9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510322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1E4B3A-6686-037B-D6E9-5E5D798FA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286D9F"/>
                </a:solidFill>
              </a:rPr>
              <a:t>Test et Validation</a:t>
            </a:r>
            <a:endParaRPr lang="fr-DZ" dirty="0">
              <a:solidFill>
                <a:srgbClr val="286D9F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3AA45C7-1587-9B15-2D05-63DF2DF9F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10</a:t>
            </a:fld>
            <a:endParaRPr lang="fr-DZ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08B0F17-16EA-A630-EB52-CA136226C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806" y="1470204"/>
            <a:ext cx="3977985" cy="2888230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E305B5A-0915-85E8-0103-8EDE9FFC2065}"/>
              </a:ext>
            </a:extLst>
          </p:cNvPr>
          <p:cNvSpPr txBox="1"/>
          <p:nvPr/>
        </p:nvSpPr>
        <p:spPr>
          <a:xfrm>
            <a:off x="615771" y="4778300"/>
            <a:ext cx="91160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Pour le premier test nous avons utilisé un GBF qui nous a permis d'injecter directement sur le GPIO, du FPGA attribué, un rapport cyclique qu'on peut modifier pour venir simuler la sortie du compas,</a:t>
            </a:r>
            <a:endParaRPr lang="fr-DZ" dirty="0"/>
          </a:p>
        </p:txBody>
      </p:sp>
    </p:spTree>
    <p:extLst>
      <p:ext uri="{BB962C8B-B14F-4D97-AF65-F5344CB8AC3E}">
        <p14:creationId xmlns:p14="http://schemas.microsoft.com/office/powerpoint/2010/main" val="1947377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F28FE83-0650-B602-37CF-3592375AB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11</a:t>
            </a:fld>
            <a:endParaRPr lang="fr-DZ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195B906-8D55-4777-2696-1C88113EB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29" y="596568"/>
            <a:ext cx="4670772" cy="3503079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0C50A95C-D430-FED6-5E96-13D7ABD89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991" y="596568"/>
            <a:ext cx="3989011" cy="350652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51A4E2B-D6FA-38AE-F02B-8C4EBDE02F9B}"/>
              </a:ext>
            </a:extLst>
          </p:cNvPr>
          <p:cNvSpPr txBox="1"/>
          <p:nvPr/>
        </p:nvSpPr>
        <p:spPr>
          <a:xfrm>
            <a:off x="1352939" y="50105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DZ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A5D30CC-8A0B-F66A-E870-C6C4037D4447}"/>
              </a:ext>
            </a:extLst>
          </p:cNvPr>
          <p:cNvSpPr txBox="1"/>
          <p:nvPr/>
        </p:nvSpPr>
        <p:spPr>
          <a:xfrm>
            <a:off x="951721" y="4607117"/>
            <a:ext cx="79403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Après observation le rapport cyclique est bien actualisée toutes les secondes comme demandé dans le cahier des charges. </a:t>
            </a:r>
            <a:endParaRPr lang="fr-DZ" dirty="0"/>
          </a:p>
        </p:txBody>
      </p:sp>
    </p:spTree>
    <p:extLst>
      <p:ext uri="{BB962C8B-B14F-4D97-AF65-F5344CB8AC3E}">
        <p14:creationId xmlns:p14="http://schemas.microsoft.com/office/powerpoint/2010/main" val="3314691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AB75EE-D70C-E8C3-AC49-73BB612866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0056" y="242596"/>
            <a:ext cx="8303275" cy="962706"/>
          </a:xfrm>
        </p:spPr>
        <p:txBody>
          <a:bodyPr>
            <a:normAutofit/>
          </a:bodyPr>
          <a:lstStyle/>
          <a:p>
            <a:pPr algn="l"/>
            <a:r>
              <a:rPr lang="fr-FR" dirty="0">
                <a:solidFill>
                  <a:srgbClr val="286D9F"/>
                </a:solidFill>
              </a:rPr>
              <a:t>Gestion Convertisseur ADC</a:t>
            </a:r>
            <a:endParaRPr lang="fr-DZ" dirty="0">
              <a:solidFill>
                <a:srgbClr val="286D9F"/>
              </a:solidFill>
            </a:endParaRP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E834F0D6-A65A-2972-4794-F872E384D4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596005"/>
              </p:ext>
            </p:extLst>
          </p:nvPr>
        </p:nvGraphicFramePr>
        <p:xfrm>
          <a:off x="1161422" y="1343102"/>
          <a:ext cx="6412204" cy="5374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2115">
                  <a:extLst>
                    <a:ext uri="{9D8B030D-6E8A-4147-A177-3AD203B41FA5}">
                      <a16:colId xmlns:a16="http://schemas.microsoft.com/office/drawing/2014/main" val="1763540565"/>
                    </a:ext>
                  </a:extLst>
                </a:gridCol>
                <a:gridCol w="3240089">
                  <a:extLst>
                    <a:ext uri="{9D8B030D-6E8A-4147-A177-3AD203B41FA5}">
                      <a16:colId xmlns:a16="http://schemas.microsoft.com/office/drawing/2014/main" val="2601403999"/>
                    </a:ext>
                  </a:extLst>
                </a:gridCol>
              </a:tblGrid>
              <a:tr h="5382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CLK 50 Mhz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Horloge</a:t>
                      </a: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 interne 50 MHz</a:t>
                      </a:r>
                    </a:p>
                    <a:p>
                      <a:pPr algn="ctr"/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409081"/>
                  </a:ext>
                </a:extLst>
              </a:tr>
              <a:tr h="5382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RAZ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initialise le circuit</a:t>
                      </a:r>
                    </a:p>
                    <a:p>
                      <a:pPr algn="ctr"/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986892"/>
                  </a:ext>
                </a:extLst>
              </a:tr>
              <a:tr h="538234"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solidFill>
                            <a:schemeClr val="bg1"/>
                          </a:solidFill>
                        </a:rPr>
                        <a:t>Data_in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Tension du potentiomètre codé sur 12 bits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5605668"/>
                  </a:ext>
                </a:extLst>
              </a:tr>
              <a:tr h="538234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Enable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Active l’ADC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709872"/>
                  </a:ext>
                </a:extLst>
              </a:tr>
              <a:tr h="538234"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solidFill>
                            <a:schemeClr val="bg1"/>
                          </a:solidFill>
                        </a:rPr>
                        <a:t>CS_n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un chip select. On doit le mettre à l'état bas pour activer le composant et démarrer une acquisition.</a:t>
                      </a:r>
                    </a:p>
                    <a:p>
                      <a:pPr algn="ctr"/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322573"/>
                  </a:ext>
                </a:extLst>
              </a:tr>
              <a:tr h="538234"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solidFill>
                            <a:schemeClr val="bg1"/>
                          </a:solidFill>
                        </a:rPr>
                        <a:t>Clk</a:t>
                      </a:r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 SPI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l'horloge de référence du convertisseur que l'on doit établir à 1Mhz pour ce BE.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1211585"/>
                  </a:ext>
                </a:extLst>
              </a:tr>
              <a:tr h="538234"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Sortie observé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3076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2830162"/>
                  </a:ext>
                </a:extLst>
              </a:tr>
            </a:tbl>
          </a:graphicData>
        </a:graphic>
      </p:graphicFrame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884FC40B-33F7-E945-DAA4-3C84D9BBA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12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06166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7D3FC0-53D4-8149-1074-D3869F59A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858968" cy="650033"/>
          </a:xfrm>
        </p:spPr>
        <p:txBody>
          <a:bodyPr/>
          <a:lstStyle/>
          <a:p>
            <a:r>
              <a:rPr lang="fr-FR" dirty="0">
                <a:solidFill>
                  <a:srgbClr val="286D9F"/>
                </a:solidFill>
              </a:rPr>
              <a:t>Architecture</a:t>
            </a:r>
            <a:endParaRPr lang="fr-DZ" dirty="0">
              <a:solidFill>
                <a:srgbClr val="286D9F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9AC7E1-A611-E047-FCB8-66BAF4D3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13</a:t>
            </a:fld>
            <a:endParaRPr lang="fr-DZ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F26D613-0162-34AD-9673-272951B3E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08" y="1680182"/>
            <a:ext cx="9100045" cy="315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761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94D029-86CC-073A-B509-EF38B6DF24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337" y="195941"/>
            <a:ext cx="5476098" cy="701449"/>
          </a:xfrm>
        </p:spPr>
        <p:txBody>
          <a:bodyPr>
            <a:normAutofit/>
          </a:bodyPr>
          <a:lstStyle/>
          <a:p>
            <a:pPr algn="l"/>
            <a:r>
              <a:rPr lang="fr-FR" sz="4000" dirty="0"/>
              <a:t>Conception SOPC</a:t>
            </a:r>
            <a:endParaRPr lang="fr-DZ" sz="4000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1A145D4-DEB1-D3FF-8254-C89C964BB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468" y="4253238"/>
            <a:ext cx="6898456" cy="156413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04773BD-09C4-BC9F-3CD6-1A970827E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468" y="897390"/>
            <a:ext cx="6898456" cy="3355848"/>
          </a:xfrm>
          <a:prstGeom prst="rect">
            <a:avLst/>
          </a:prstGeom>
        </p:spPr>
      </p:pic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7C5A8121-E7D2-5352-A2F3-7B84EF1CA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14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3319084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C56A0C-2D54-11DB-C4B4-ED044A818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9720" y="2513250"/>
            <a:ext cx="3820712" cy="915750"/>
          </a:xfrm>
        </p:spPr>
        <p:txBody>
          <a:bodyPr/>
          <a:lstStyle/>
          <a:p>
            <a:pPr algn="l"/>
            <a:r>
              <a:rPr lang="fr-FR" dirty="0">
                <a:solidFill>
                  <a:srgbClr val="286D9F"/>
                </a:solidFill>
              </a:rPr>
              <a:t>Contraintes</a:t>
            </a:r>
            <a:endParaRPr lang="fr-DZ" dirty="0">
              <a:solidFill>
                <a:srgbClr val="286D9F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6D23CC2-1D33-F501-0E09-767C4B63D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15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2125451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DC2971-3953-3FFC-657C-D453359FB6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83241" y="2457266"/>
            <a:ext cx="3499910" cy="971734"/>
          </a:xfrm>
        </p:spPr>
        <p:txBody>
          <a:bodyPr/>
          <a:lstStyle/>
          <a:p>
            <a:pPr algn="l"/>
            <a:r>
              <a:rPr lang="fr-FR" dirty="0">
                <a:solidFill>
                  <a:srgbClr val="286D9F"/>
                </a:solidFill>
              </a:rPr>
              <a:t>Conclusion</a:t>
            </a:r>
            <a:endParaRPr lang="fr-DZ" dirty="0">
              <a:solidFill>
                <a:srgbClr val="286D9F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9DC1BC-D79E-79F5-7591-E4733A531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16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3592896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0CDE30A9-C0D5-BCBD-3D3C-57E12B32EB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6627" y="522189"/>
            <a:ext cx="8791576" cy="5262465"/>
          </a:xfrm>
        </p:spPr>
        <p:txBody>
          <a:bodyPr>
            <a:normAutofit fontScale="70000" lnSpcReduction="20000"/>
          </a:bodyPr>
          <a:lstStyle/>
          <a:p>
            <a:pPr marL="457200" indent="-457200" algn="l">
              <a:lnSpc>
                <a:spcPct val="200000"/>
              </a:lnSpc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Introduction</a:t>
            </a:r>
          </a:p>
          <a:p>
            <a:pPr marL="457200" indent="-457200" algn="l">
              <a:lnSpc>
                <a:spcPct val="200000"/>
              </a:lnSpc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Fonction Gestion compas</a:t>
            </a:r>
          </a:p>
          <a:p>
            <a:pPr marL="457200" indent="-457200" algn="l">
              <a:lnSpc>
                <a:spcPct val="200000"/>
              </a:lnSpc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Conception SOPC</a:t>
            </a:r>
          </a:p>
          <a:p>
            <a:pPr marL="457200" indent="-457200" algn="l">
              <a:lnSpc>
                <a:spcPct val="200000"/>
              </a:lnSpc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Fonction convertisseur </a:t>
            </a:r>
            <a:r>
              <a:rPr lang="fr-FR" sz="4000" dirty="0" err="1">
                <a:solidFill>
                  <a:schemeClr val="tx1"/>
                </a:solidFill>
              </a:rPr>
              <a:t>adc</a:t>
            </a:r>
            <a:endParaRPr lang="fr-FR" sz="4000" dirty="0">
              <a:solidFill>
                <a:schemeClr val="tx1"/>
              </a:solidFill>
            </a:endParaRPr>
          </a:p>
          <a:p>
            <a:pPr marL="457200" indent="-457200" algn="l">
              <a:lnSpc>
                <a:spcPct val="200000"/>
              </a:lnSpc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Conception SOPC</a:t>
            </a:r>
          </a:p>
          <a:p>
            <a:pPr marL="457200" indent="-457200" algn="l">
              <a:lnSpc>
                <a:spcPct val="200000"/>
              </a:lnSpc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conclusion</a:t>
            </a:r>
            <a:endParaRPr lang="fr-DZ" sz="4000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5754A4B-D5DB-EDF1-DF02-AB01122F1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2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3059028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456BA9-63BC-66F5-1950-31071C957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131" y="303704"/>
            <a:ext cx="9906000" cy="1477961"/>
          </a:xfrm>
        </p:spPr>
        <p:txBody>
          <a:bodyPr/>
          <a:lstStyle/>
          <a:p>
            <a:r>
              <a:rPr lang="fr-FR" dirty="0">
                <a:solidFill>
                  <a:srgbClr val="3076A4"/>
                </a:solidFill>
              </a:rPr>
              <a:t>Introduction</a:t>
            </a:r>
            <a:endParaRPr lang="fr-DZ" dirty="0">
              <a:solidFill>
                <a:srgbClr val="3076A4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3CEED61-D1DE-60BD-7775-637D29E77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746" y="1418020"/>
            <a:ext cx="6423660" cy="4320540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8B6702E-4DA3-AA65-4B24-995482665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3</a:t>
            </a:fld>
            <a:endParaRPr lang="fr-DZ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0618116-C624-FD41-196D-7B7764531FA4}"/>
              </a:ext>
            </a:extLst>
          </p:cNvPr>
          <p:cNvSpPr txBox="1"/>
          <p:nvPr/>
        </p:nvSpPr>
        <p:spPr>
          <a:xfrm>
            <a:off x="4418045" y="5255314"/>
            <a:ext cx="4805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Pilote barre franche</a:t>
            </a:r>
            <a:endParaRPr lang="fr-DZ" dirty="0"/>
          </a:p>
        </p:txBody>
      </p:sp>
    </p:spTree>
    <p:extLst>
      <p:ext uri="{BB962C8B-B14F-4D97-AF65-F5344CB8AC3E}">
        <p14:creationId xmlns:p14="http://schemas.microsoft.com/office/powerpoint/2010/main" val="232665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5F565C5-D983-5DCB-66E0-E9AA26842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323" y="1371600"/>
            <a:ext cx="8625291" cy="3803718"/>
          </a:xfrm>
          <a:prstGeom prst="rect">
            <a:avLst/>
          </a:prstGeom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0D65E21-BEDE-A89A-94C0-87EE3DAB3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4</a:t>
            </a:fld>
            <a:endParaRPr lang="fr-DZ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C49B9C1-AC7D-3496-730B-FF21CC7DE080}"/>
              </a:ext>
            </a:extLst>
          </p:cNvPr>
          <p:cNvSpPr txBox="1"/>
          <p:nvPr/>
        </p:nvSpPr>
        <p:spPr>
          <a:xfrm>
            <a:off x="1129004" y="279918"/>
            <a:ext cx="21367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286D9F"/>
                </a:solidFill>
              </a:rPr>
              <a:t>Objectif</a:t>
            </a:r>
            <a:endParaRPr lang="fr-DZ" sz="4000" dirty="0">
              <a:solidFill>
                <a:srgbClr val="286D9F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E5D884F-6930-3A7C-C404-C40A35D42887}"/>
              </a:ext>
            </a:extLst>
          </p:cNvPr>
          <p:cNvSpPr txBox="1"/>
          <p:nvPr/>
        </p:nvSpPr>
        <p:spPr>
          <a:xfrm>
            <a:off x="643812" y="5542384"/>
            <a:ext cx="7268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Réaliser deux fonction: une fonction simple (compas) et une fonction compliqué (convertisseur ADC) avec le processeur </a:t>
            </a:r>
            <a:r>
              <a:rPr lang="fr-FR" dirty="0" err="1"/>
              <a:t>Nios</a:t>
            </a:r>
            <a:r>
              <a:rPr lang="fr-FR" dirty="0"/>
              <a:t> II.</a:t>
            </a:r>
            <a:endParaRPr lang="fr-DZ" dirty="0"/>
          </a:p>
        </p:txBody>
      </p:sp>
    </p:spTree>
    <p:extLst>
      <p:ext uri="{BB962C8B-B14F-4D97-AF65-F5344CB8AC3E}">
        <p14:creationId xmlns:p14="http://schemas.microsoft.com/office/powerpoint/2010/main" val="533722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12AD62-C5FE-9352-6242-EFC89BB79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3951" y="110639"/>
            <a:ext cx="8181976" cy="962706"/>
          </a:xfrm>
        </p:spPr>
        <p:txBody>
          <a:bodyPr>
            <a:noAutofit/>
          </a:bodyPr>
          <a:lstStyle/>
          <a:p>
            <a:pPr algn="l"/>
            <a:r>
              <a:rPr lang="fr-FR" sz="4000" dirty="0">
                <a:solidFill>
                  <a:srgbClr val="286D9F"/>
                </a:solidFill>
              </a:rPr>
              <a:t>Gestion Compas :Fonction simple</a:t>
            </a:r>
            <a:endParaRPr lang="fr-DZ" sz="4000" dirty="0">
              <a:solidFill>
                <a:srgbClr val="286D9F"/>
              </a:solidFill>
            </a:endParaRP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E074493B-BAC2-7840-6E2F-B04E9310F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188194"/>
              </p:ext>
            </p:extLst>
          </p:nvPr>
        </p:nvGraphicFramePr>
        <p:xfrm>
          <a:off x="1347821" y="1984204"/>
          <a:ext cx="6004702" cy="372198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36351">
                  <a:extLst>
                    <a:ext uri="{9D8B030D-6E8A-4147-A177-3AD203B41FA5}">
                      <a16:colId xmlns:a16="http://schemas.microsoft.com/office/drawing/2014/main" val="1391417287"/>
                    </a:ext>
                  </a:extLst>
                </a:gridCol>
                <a:gridCol w="3368351">
                  <a:extLst>
                    <a:ext uri="{9D8B030D-6E8A-4147-A177-3AD203B41FA5}">
                      <a16:colId xmlns:a16="http://schemas.microsoft.com/office/drawing/2014/main" val="18176546"/>
                    </a:ext>
                  </a:extLst>
                </a:gridCol>
              </a:tblGrid>
              <a:tr h="600583">
                <a:tc>
                  <a:txBody>
                    <a:bodyPr/>
                    <a:lstStyle/>
                    <a:p>
                      <a:pPr algn="ctr"/>
                      <a:r>
                        <a:rPr lang="fr-FR" b="0" dirty="0">
                          <a:solidFill>
                            <a:schemeClr val="bg1"/>
                          </a:solidFill>
                        </a:rPr>
                        <a:t>CLK 50 Mhz</a:t>
                      </a:r>
                      <a:endParaRPr lang="fr-DZ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Horloge interne 50 Mhz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872705"/>
                  </a:ext>
                </a:extLst>
              </a:tr>
              <a:tr h="60058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RAZ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initialise le circuit</a:t>
                      </a:r>
                    </a:p>
                    <a:p>
                      <a:pPr algn="ctr"/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0442434"/>
                  </a:ext>
                </a:extLst>
              </a:tr>
              <a:tr h="600583"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solidFill>
                            <a:schemeClr val="bg1"/>
                          </a:solidFill>
                        </a:rPr>
                        <a:t>In_pwm</a:t>
                      </a:r>
                      <a:endParaRPr lang="fr-FR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A chaque front montant du signal on mesure l’angle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5598685"/>
                  </a:ext>
                </a:extLst>
              </a:tr>
              <a:tr h="60058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CLK 10 </a:t>
                      </a:r>
                      <a:r>
                        <a:rPr lang="fr-FR" dirty="0" err="1">
                          <a:solidFill>
                            <a:schemeClr val="bg1"/>
                          </a:solidFill>
                        </a:rPr>
                        <a:t>Khz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Horloge obtenue d’un signal divisé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1179927"/>
                  </a:ext>
                </a:extLst>
              </a:tr>
              <a:tr h="600583"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solidFill>
                            <a:schemeClr val="bg1"/>
                          </a:solidFill>
                        </a:rPr>
                        <a:t>Data_compas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Vitesse codé sur 9 bits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091291"/>
                  </a:ext>
                </a:extLst>
              </a:tr>
              <a:tr h="600583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Duty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chemeClr val="bg1"/>
                          </a:solidFill>
                        </a:rPr>
                        <a:t>Rapport cyclique</a:t>
                      </a:r>
                      <a:endParaRPr lang="fr-DZ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795676"/>
                  </a:ext>
                </a:extLst>
              </a:tr>
            </a:tbl>
          </a:graphicData>
        </a:graphic>
      </p:graphicFrame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313D069-45CC-9267-203F-5EE8AE72A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5</a:t>
            </a:fld>
            <a:endParaRPr lang="fr-DZ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0D65CBD-EF8E-A7F3-B326-AC0F44BBAFAD}"/>
              </a:ext>
            </a:extLst>
          </p:cNvPr>
          <p:cNvSpPr txBox="1"/>
          <p:nvPr/>
        </p:nvSpPr>
        <p:spPr>
          <a:xfrm>
            <a:off x="1347821" y="1073345"/>
            <a:ext cx="20807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>
                <a:solidFill>
                  <a:srgbClr val="2F94CE"/>
                </a:solidFill>
              </a:rPr>
              <a:t>Spécification</a:t>
            </a:r>
            <a:endParaRPr lang="fr-DZ" sz="2500" dirty="0">
              <a:solidFill>
                <a:srgbClr val="2F94C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603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0DF78DA-3D40-6047-2F35-90FEA95F9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6</a:t>
            </a:fld>
            <a:endParaRPr lang="fr-DZ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012831B-34EB-F94F-8D85-7AA5370184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09" y="1107398"/>
            <a:ext cx="8344623" cy="251137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705EA93-76AC-CAC5-CF75-C7D968282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2" y="3761740"/>
            <a:ext cx="5639289" cy="265961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DB7BD73-6018-95CA-A9D4-30358693C0D3}"/>
              </a:ext>
            </a:extLst>
          </p:cNvPr>
          <p:cNvSpPr txBox="1"/>
          <p:nvPr/>
        </p:nvSpPr>
        <p:spPr>
          <a:xfrm>
            <a:off x="587709" y="256547"/>
            <a:ext cx="32207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>
                <a:solidFill>
                  <a:srgbClr val="286D9F"/>
                </a:solidFill>
              </a:rPr>
              <a:t>Architecture </a:t>
            </a:r>
            <a:endParaRPr lang="fr-DZ" sz="4000" dirty="0">
              <a:solidFill>
                <a:srgbClr val="286D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602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2CC52B1-0593-9CE8-C9CF-8F5BD3BAA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7</a:t>
            </a:fld>
            <a:endParaRPr lang="fr-DZ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3EA53A1-CAC3-38AF-89C2-D23F63673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392" y="1235597"/>
            <a:ext cx="4298461" cy="351936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1027E97B-AAA4-414A-B6B1-5EFE75CB5F82}"/>
              </a:ext>
            </a:extLst>
          </p:cNvPr>
          <p:cNvSpPr txBox="1"/>
          <p:nvPr/>
        </p:nvSpPr>
        <p:spPr>
          <a:xfrm>
            <a:off x="1101012" y="223935"/>
            <a:ext cx="41812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>
                <a:solidFill>
                  <a:srgbClr val="286D9F"/>
                </a:solidFill>
              </a:rPr>
              <a:t>Test et validation</a:t>
            </a:r>
            <a:endParaRPr lang="fr-DZ" sz="4000" dirty="0">
              <a:solidFill>
                <a:srgbClr val="286D9F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A3D7545-85D6-B896-FE2A-03893E6CB42C}"/>
              </a:ext>
            </a:extLst>
          </p:cNvPr>
          <p:cNvSpPr txBox="1"/>
          <p:nvPr/>
        </p:nvSpPr>
        <p:spPr>
          <a:xfrm>
            <a:off x="195941" y="5018323"/>
            <a:ext cx="83042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On observe 6 </a:t>
            </a:r>
            <a:r>
              <a:rPr lang="fr-FR" dirty="0" err="1"/>
              <a:t>led</a:t>
            </a:r>
            <a:r>
              <a:rPr lang="fr-FR" dirty="0"/>
              <a:t> allumé avec un ordre bien précis, lorsque la </a:t>
            </a:r>
            <a:r>
              <a:rPr lang="fr-FR" dirty="0" err="1"/>
              <a:t>led</a:t>
            </a:r>
            <a:r>
              <a:rPr lang="fr-FR" dirty="0"/>
              <a:t> est allumé cela correspond à un 1 logique donc nous en déduisons l’angle du </a:t>
            </a:r>
            <a:r>
              <a:rPr lang="fr-FR" dirty="0" err="1"/>
              <a:t>compass</a:t>
            </a:r>
            <a:r>
              <a:rPr lang="fr-FR" dirty="0"/>
              <a:t> qui est 10111110 ce qui correspond à un angle de 190°</a:t>
            </a:r>
            <a:endParaRPr lang="fr-DZ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AE01BB0-A9C6-1DE0-0880-5CEAFDCB2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2221" y="2291808"/>
            <a:ext cx="4145639" cy="172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033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4F8CC874-0746-F27C-5CA1-894E223E5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83" y="1238060"/>
            <a:ext cx="8791227" cy="4276612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B0779C2-5A4E-1F11-3D01-29372D83713B}"/>
              </a:ext>
            </a:extLst>
          </p:cNvPr>
          <p:cNvSpPr txBox="1"/>
          <p:nvPr/>
        </p:nvSpPr>
        <p:spPr>
          <a:xfrm>
            <a:off x="391886" y="205274"/>
            <a:ext cx="42267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286D9F"/>
                </a:solidFill>
              </a:rPr>
              <a:t>Conception SOPC</a:t>
            </a:r>
            <a:endParaRPr lang="fr-DZ" sz="4000" dirty="0">
              <a:solidFill>
                <a:srgbClr val="286D9F"/>
              </a:solidFill>
            </a:endParaRP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CD4F2371-2750-DC5D-016F-75CCE9C8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8</a:t>
            </a:fld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1353048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95D6814-FDDF-6699-5B60-DC0BF2D6C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EEB81-1F4B-4314-8EDF-A612E61ADFF5}" type="slidenum">
              <a:rPr lang="fr-DZ" smtClean="0"/>
              <a:t>9</a:t>
            </a:fld>
            <a:endParaRPr lang="fr-DZ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8E3FC3A-EA69-1734-5C86-25BEE77AC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483" y="833437"/>
            <a:ext cx="5779460" cy="343138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B816CBE-C8C1-9A21-50FA-F8585C21E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483" y="4310074"/>
            <a:ext cx="5779460" cy="22556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D3A0EFA0-516B-A8D8-5F49-0085F7700A77}"/>
              </a:ext>
            </a:extLst>
          </p:cNvPr>
          <p:cNvSpPr txBox="1"/>
          <p:nvPr/>
        </p:nvSpPr>
        <p:spPr>
          <a:xfrm>
            <a:off x="1274483" y="102924"/>
            <a:ext cx="43428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>
                <a:solidFill>
                  <a:srgbClr val="286D9F"/>
                </a:solidFill>
              </a:rPr>
              <a:t>Partie code </a:t>
            </a:r>
            <a:r>
              <a:rPr lang="fr-FR" sz="4000" dirty="0" err="1">
                <a:solidFill>
                  <a:srgbClr val="286D9F"/>
                </a:solidFill>
              </a:rPr>
              <a:t>Nios</a:t>
            </a:r>
            <a:r>
              <a:rPr lang="fr-FR" sz="4000" dirty="0">
                <a:solidFill>
                  <a:srgbClr val="286D9F"/>
                </a:solidFill>
              </a:rPr>
              <a:t> II</a:t>
            </a:r>
            <a:endParaRPr lang="fr-DZ" sz="4000" dirty="0">
              <a:solidFill>
                <a:srgbClr val="286D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89151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TM02900688[[fn=Facette]]</Template>
  <TotalTime>0</TotalTime>
  <Words>320</Words>
  <Application>Microsoft Office PowerPoint</Application>
  <PresentationFormat>Grand écran</PresentationFormat>
  <Paragraphs>75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Trebuchet MS</vt:lpstr>
      <vt:lpstr>Wingdings 3</vt:lpstr>
      <vt:lpstr>Facette</vt:lpstr>
      <vt:lpstr>Pilote barre franche pour voiliers</vt:lpstr>
      <vt:lpstr>Présentation PowerPoint</vt:lpstr>
      <vt:lpstr>Introduction</vt:lpstr>
      <vt:lpstr>Présentation PowerPoint</vt:lpstr>
      <vt:lpstr>Gestion Compas :Fonction simple</vt:lpstr>
      <vt:lpstr>Présentation PowerPoint</vt:lpstr>
      <vt:lpstr>Présentation PowerPoint</vt:lpstr>
      <vt:lpstr>Présentation PowerPoint</vt:lpstr>
      <vt:lpstr>Présentation PowerPoint</vt:lpstr>
      <vt:lpstr>Test et Validation</vt:lpstr>
      <vt:lpstr>Présentation PowerPoint</vt:lpstr>
      <vt:lpstr>Gestion Convertisseur ADC</vt:lpstr>
      <vt:lpstr>Architecture</vt:lpstr>
      <vt:lpstr>Conception SOPC</vt:lpstr>
      <vt:lpstr>Contraintes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Bureau d’Etude</dc:title>
  <dc:creator>Anis Bennacer</dc:creator>
  <cp:lastModifiedBy>Anis Bennacer</cp:lastModifiedBy>
  <cp:revision>5</cp:revision>
  <dcterms:created xsi:type="dcterms:W3CDTF">2023-12-19T00:27:06Z</dcterms:created>
  <dcterms:modified xsi:type="dcterms:W3CDTF">2023-12-20T20:19:16Z</dcterms:modified>
</cp:coreProperties>
</file>

<file path=docProps/thumbnail.jpeg>
</file>